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6" r:id="rId3"/>
    <p:sldId id="261" r:id="rId4"/>
    <p:sldId id="287" r:id="rId5"/>
    <p:sldId id="262" r:id="rId6"/>
    <p:sldId id="288" r:id="rId7"/>
    <p:sldId id="258" r:id="rId8"/>
    <p:sldId id="260" r:id="rId9"/>
    <p:sldId id="263" r:id="rId10"/>
    <p:sldId id="264" r:id="rId11"/>
    <p:sldId id="267" r:id="rId12"/>
    <p:sldId id="269" r:id="rId13"/>
    <p:sldId id="270" r:id="rId14"/>
    <p:sldId id="268" r:id="rId15"/>
    <p:sldId id="271" r:id="rId16"/>
    <p:sldId id="272" r:id="rId17"/>
    <p:sldId id="273" r:id="rId18"/>
    <p:sldId id="265" r:id="rId19"/>
    <p:sldId id="274" r:id="rId20"/>
    <p:sldId id="275" r:id="rId21"/>
    <p:sldId id="276" r:id="rId22"/>
    <p:sldId id="28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9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56B1-76DC-A44D-B1B0-34F6014DD587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B3530-BBE6-4A48-80B9-70CD36ED7B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034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75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541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31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91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586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66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87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67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508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60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178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28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ran.microsoft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2o5kKH5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-project.org/" TargetMode="Externa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8000" b="1" dirty="0" smtClean="0">
                <a:solidFill>
                  <a:schemeClr val="accent5">
                    <a:lumMod val="50000"/>
                  </a:schemeClr>
                </a:solidFill>
              </a:rPr>
              <a:t>Intermediate R</a:t>
            </a:r>
            <a: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  <a:t>R, </a:t>
            </a:r>
            <a:r>
              <a:rPr kumimoji="1" lang="en-US" altLang="ja-JP" sz="8000" b="1" dirty="0" err="1" smtClean="0">
                <a:solidFill>
                  <a:schemeClr val="accent2">
                    <a:lumMod val="75000"/>
                  </a:schemeClr>
                </a:solidFill>
              </a:rPr>
              <a:t>Rstudio</a:t>
            </a:r>
            <a: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  <a:t>, Shiny </a:t>
            </a:r>
            <a:endParaRPr kumimoji="1" lang="ja-JP" altLang="en-US" sz="8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big picture, all in Docker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6211669"/>
            <a:ext cx="842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David Thole</a:t>
            </a:r>
          </a:p>
          <a:p>
            <a:r>
              <a:rPr lang="en-US" altLang="ja-JP" dirty="0" smtClean="0"/>
              <a:t>Senior Application Developer – College of Pharmacy @ The University of Iowa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83" y="6359211"/>
            <a:ext cx="856094" cy="498789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429238" y="6390742"/>
            <a:ext cx="221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@</a:t>
            </a:r>
            <a:r>
              <a:rPr kumimoji="1" lang="en-US" altLang="ja-JP" dirty="0" err="1" smtClean="0"/>
              <a:t>thedarktrumpet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4775" y="5891953"/>
            <a:ext cx="570080" cy="49878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9443747" y="5928284"/>
            <a:ext cx="239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/>
              <a:t>dthole@gmail.com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497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Docker?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6365" y="324036"/>
            <a:ext cx="1675880" cy="1407739"/>
          </a:xfrm>
          <a:prstGeom prst="rect">
            <a:avLst/>
          </a:prstGeom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Allows for containerized applications</a:t>
            </a:r>
          </a:p>
          <a:p>
            <a:pPr lvl="1"/>
            <a:r>
              <a:rPr lang="en-US" altLang="ja-JP" dirty="0" smtClean="0"/>
              <a:t>A single file that contains everything needed to run code.  Runtime, system tools, libraries, </a:t>
            </a:r>
            <a:r>
              <a:rPr lang="en-US" altLang="ja-JP" dirty="0" err="1" smtClean="0"/>
              <a:t>etc</a:t>
            </a:r>
            <a:endParaRPr lang="en-US" altLang="ja-JP" dirty="0" smtClean="0"/>
          </a:p>
          <a:p>
            <a:r>
              <a:rPr lang="en-US" altLang="ja-JP" dirty="0" smtClean="0"/>
              <a:t>Supported on Windows/Mac/</a:t>
            </a:r>
            <a:r>
              <a:rPr lang="en-US" altLang="ja-JP" dirty="0" err="1" smtClean="0"/>
              <a:t>linux</a:t>
            </a:r>
            <a:endParaRPr lang="en-US" altLang="ja-JP" dirty="0" smtClean="0"/>
          </a:p>
          <a:p>
            <a:r>
              <a:rPr lang="en-US" altLang="ja-JP" dirty="0" smtClean="0"/>
              <a:t>Works similar to </a:t>
            </a:r>
            <a:r>
              <a:rPr lang="en-US" altLang="ja-JP" dirty="0" err="1" smtClean="0"/>
              <a:t>Git</a:t>
            </a:r>
            <a:r>
              <a:rPr lang="en-US" altLang="ja-JP" dirty="0" smtClean="0"/>
              <a:t> (hashes, tags, committing, </a:t>
            </a:r>
            <a:r>
              <a:rPr lang="en-US" altLang="ja-JP" dirty="0" err="1" smtClean="0"/>
              <a:t>etc</a:t>
            </a:r>
            <a:r>
              <a:rPr lang="en-US" altLang="ja-JP" dirty="0" smtClean="0"/>
              <a:t>)</a:t>
            </a:r>
          </a:p>
          <a:p>
            <a:r>
              <a:rPr lang="en-US" altLang="ja-JP" dirty="0" err="1" smtClean="0"/>
              <a:t>Dockerhub</a:t>
            </a:r>
            <a:r>
              <a:rPr lang="en-US" altLang="ja-JP" dirty="0" smtClean="0"/>
              <a:t> is much like </a:t>
            </a:r>
            <a:r>
              <a:rPr lang="en-US" altLang="ja-JP" dirty="0" err="1" smtClean="0"/>
              <a:t>Github</a:t>
            </a:r>
            <a:r>
              <a:rPr lang="en-US" altLang="ja-JP" dirty="0" smtClean="0"/>
              <a:t>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shared containers</a:t>
            </a:r>
          </a:p>
          <a:p>
            <a:r>
              <a:rPr lang="en-US" altLang="ja-JP" dirty="0" smtClean="0"/>
              <a:t>Super easy and quick to test </a:t>
            </a:r>
            <a:r>
              <a:rPr lang="en-US" altLang="ja-JP" dirty="0" smtClean="0"/>
              <a:t>software</a:t>
            </a:r>
          </a:p>
          <a:p>
            <a:r>
              <a:rPr lang="en-US" altLang="ja-JP" dirty="0" smtClean="0"/>
              <a:t>It isn’t as much like a virtual machine, as much as it’s like a </a:t>
            </a:r>
            <a:r>
              <a:rPr lang="en-US" altLang="ja-JP" dirty="0" err="1" smtClean="0"/>
              <a:t>chroot</a:t>
            </a:r>
            <a:r>
              <a:rPr lang="en-US" altLang="ja-JP" dirty="0" smtClean="0"/>
              <a:t>.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0171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b="1" dirty="0" smtClean="0"/>
              <a:t>Working with Docker</a:t>
            </a:r>
          </a:p>
          <a:p>
            <a:r>
              <a:rPr kumimoji="1" lang="en-US" altLang="ja-JP" dirty="0" smtClean="0"/>
              <a:t>Loading data into SQL Server</a:t>
            </a:r>
          </a:p>
          <a:p>
            <a:r>
              <a:rPr lang="en-US" altLang="ja-JP" dirty="0" smtClean="0"/>
              <a:t>Processing data with R</a:t>
            </a:r>
          </a:p>
          <a:p>
            <a:r>
              <a:rPr kumimoji="1" lang="en-US" altLang="ja-JP" dirty="0" smtClean="0"/>
              <a:t>Generating graphs within R</a:t>
            </a:r>
          </a:p>
          <a:p>
            <a:r>
              <a:rPr lang="en-US" altLang="ja-JP" dirty="0" smtClean="0"/>
              <a:t>Examples with Shiny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387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Acquiring Images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459" y="1546167"/>
            <a:ext cx="11133610" cy="49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1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Acquiring Images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2" y="1488832"/>
            <a:ext cx="11373321" cy="52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Working with Docker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Command Line - Common Options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114747"/>
              </p:ext>
            </p:extLst>
          </p:nvPr>
        </p:nvGraphicFramePr>
        <p:xfrm>
          <a:off x="838200" y="2420937"/>
          <a:ext cx="10515600" cy="4085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Command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pull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Run an image from the</a:t>
                      </a:r>
                      <a:r>
                        <a:rPr kumimoji="1" lang="en-US" altLang="ja-JP" baseline="0" dirty="0" smtClean="0"/>
                        <a:t> Registry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run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Run an image</a:t>
                      </a:r>
                    </a:p>
                  </a:txBody>
                  <a:tcPr/>
                </a:tc>
              </a:tr>
              <a:tr h="72501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-v LOCAL:DESTINATION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Maps a local directory to the image directory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-p LOCAL:DESTINATION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Maps a local port to the internal port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Launches in daemon mode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--name NAME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Assigns a friendly name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kumimoji="1" lang="en-US" altLang="ja-JP" dirty="0" err="1" smtClean="0"/>
                        <a:t>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Shows the currently running images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images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List all the images one has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746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Working with Docker</a:t>
            </a:r>
          </a:p>
          <a:p>
            <a:r>
              <a:rPr kumimoji="1" lang="en-US" altLang="ja-JP" b="1" dirty="0" smtClean="0"/>
              <a:t>Loading data into SQL Server</a:t>
            </a:r>
          </a:p>
          <a:p>
            <a:r>
              <a:rPr lang="en-US" altLang="ja-JP" dirty="0" smtClean="0"/>
              <a:t>Processing data with R</a:t>
            </a:r>
          </a:p>
          <a:p>
            <a:r>
              <a:rPr kumimoji="1" lang="en-US" altLang="ja-JP" dirty="0" smtClean="0"/>
              <a:t>Generating graphs within R</a:t>
            </a:r>
          </a:p>
          <a:p>
            <a:r>
              <a:rPr lang="en-US" altLang="ja-JP" dirty="0" smtClean="0"/>
              <a:t>Examples with Shiny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7024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Loading data into SQL </a:t>
            </a:r>
            <a:r>
              <a:rPr lang="en-US" altLang="ja-JP" dirty="0" smtClean="0"/>
              <a:t>Server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All traditional methods (SSIS/C#/</a:t>
            </a:r>
            <a:r>
              <a:rPr kumimoji="1" lang="en-US" altLang="ja-JP" dirty="0" err="1" smtClean="0"/>
              <a:t>etc</a:t>
            </a:r>
            <a:r>
              <a:rPr kumimoji="1" lang="en-US" altLang="ja-JP" dirty="0" smtClean="0"/>
              <a:t>) are fine</a:t>
            </a:r>
          </a:p>
          <a:p>
            <a:r>
              <a:rPr lang="en-US" altLang="ja-JP" dirty="0" smtClean="0"/>
              <a:t>Restore from database backups will be the focus here</a:t>
            </a:r>
          </a:p>
          <a:p>
            <a:pPr lvl="1"/>
            <a:r>
              <a:rPr kumimoji="1" lang="en-US" altLang="ja-JP" dirty="0" smtClean="0"/>
              <a:t>Using a </a:t>
            </a:r>
            <a:r>
              <a:rPr kumimoji="1" lang="en-US" altLang="ja-JP" dirty="0" err="1" smtClean="0"/>
              <a:t>sqlcmd</a:t>
            </a:r>
            <a:r>
              <a:rPr kumimoji="1" lang="en-US" altLang="ja-JP" dirty="0" smtClean="0"/>
              <a:t> image from </a:t>
            </a:r>
            <a:r>
              <a:rPr kumimoji="1" lang="en-US" altLang="ja-JP" dirty="0" err="1" smtClean="0"/>
              <a:t>dockerhub</a:t>
            </a:r>
            <a:endParaRPr kumimoji="1"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pPr marL="0" indent="0" algn="ctr">
              <a:buNone/>
            </a:pPr>
            <a:r>
              <a:rPr kumimoji="1" lang="en-US" altLang="ja-JP" b="1" dirty="0" smtClean="0">
                <a:solidFill>
                  <a:schemeClr val="accent1"/>
                </a:solidFill>
              </a:rPr>
              <a:t>If SQL Server has a </a:t>
            </a:r>
            <a:r>
              <a:rPr kumimoji="1" lang="mr-IN" altLang="ja-JP" b="1" dirty="0" smtClean="0">
                <a:solidFill>
                  <a:schemeClr val="accent1"/>
                </a:solidFill>
              </a:rPr>
              <a:t>–</a:t>
            </a:r>
            <a:r>
              <a:rPr kumimoji="1" lang="en-US" altLang="ja-JP" b="1" dirty="0" smtClean="0">
                <a:solidFill>
                  <a:schemeClr val="accent1"/>
                </a:solidFill>
              </a:rPr>
              <a:t>v option, /opt/</a:t>
            </a:r>
            <a:r>
              <a:rPr kumimoji="1" lang="en-US" altLang="ja-JP" b="1" dirty="0" err="1" smtClean="0">
                <a:solidFill>
                  <a:schemeClr val="accent1"/>
                </a:solidFill>
              </a:rPr>
              <a:t>mssql</a:t>
            </a:r>
            <a:r>
              <a:rPr kumimoji="1" lang="en-US" altLang="ja-JP" b="1" dirty="0" smtClean="0">
                <a:solidFill>
                  <a:schemeClr val="accent1"/>
                </a:solidFill>
              </a:rPr>
              <a:t>/data, you can save the database state.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396"/>
            <a:ext cx="10604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58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Working with Docker</a:t>
            </a:r>
          </a:p>
          <a:p>
            <a:r>
              <a:rPr kumimoji="1" lang="en-US" altLang="ja-JP" dirty="0" smtClean="0"/>
              <a:t>Loading data into SQL Server</a:t>
            </a:r>
          </a:p>
          <a:p>
            <a:r>
              <a:rPr lang="en-US" altLang="ja-JP" b="1" dirty="0" smtClean="0"/>
              <a:t>Processing data with R</a:t>
            </a:r>
          </a:p>
          <a:p>
            <a:r>
              <a:rPr kumimoji="1" lang="en-US" altLang="ja-JP" b="1" dirty="0" smtClean="0"/>
              <a:t>Generating graphs within R</a:t>
            </a:r>
          </a:p>
          <a:p>
            <a:r>
              <a:rPr lang="en-US" altLang="ja-JP" b="1" dirty="0" smtClean="0"/>
              <a:t>Examples with Shiny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747944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Demo</a:t>
            </a:r>
            <a:r>
              <a:rPr lang="en-US" altLang="ja-JP" dirty="0" smtClean="0"/>
              <a:t>...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122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All of this is on GitHub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/>
            </a:r>
            <a:br>
              <a:rPr lang="en-US" altLang="ja-JP" dirty="0"/>
            </a:b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/>
              <a:t>http://</a:t>
            </a:r>
            <a:r>
              <a:rPr lang="en-US" altLang="ja-JP" dirty="0" err="1"/>
              <a:t>bit.ly</a:t>
            </a:r>
            <a:r>
              <a:rPr lang="en-US" altLang="ja-JP" dirty="0"/>
              <a:t>/2o5kKH5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595638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95675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A little bit about me...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04709"/>
            <a:ext cx="10875380" cy="1979523"/>
          </a:xfrm>
        </p:spPr>
        <p:txBody>
          <a:bodyPr>
            <a:normAutofit fontScale="70000" lnSpcReduction="20000"/>
          </a:bodyPr>
          <a:lstStyle/>
          <a:p>
            <a:r>
              <a:rPr lang="en-US" altLang="ja-JP" dirty="0" smtClean="0"/>
              <a:t>Senior App Dev in Pharmacy</a:t>
            </a:r>
          </a:p>
          <a:p>
            <a:r>
              <a:rPr kumimoji="1" lang="en-US" altLang="ja-JP" dirty="0" smtClean="0"/>
              <a:t>Leader of the R Users Group on Campus</a:t>
            </a:r>
          </a:p>
          <a:p>
            <a:r>
              <a:rPr lang="en-US" altLang="ja-JP" dirty="0" smtClean="0"/>
              <a:t>Leader of Functional Programming </a:t>
            </a:r>
            <a:r>
              <a:rPr lang="en-US" altLang="ja-JP" dirty="0" smtClean="0"/>
              <a:t>Meetup</a:t>
            </a:r>
          </a:p>
          <a:p>
            <a:r>
              <a:rPr lang="en-US" altLang="ja-JP" dirty="0" smtClean="0"/>
              <a:t>Worked in both research, administrative, and corporate environments</a:t>
            </a:r>
          </a:p>
          <a:p>
            <a:r>
              <a:rPr lang="en-US" altLang="ja-JP" dirty="0" smtClean="0"/>
              <a:t>Master’s Degree in Computer Science with focus in Knowledge Discovery/Data Mining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1471"/>
            <a:ext cx="1258794" cy="115727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310051" y="4175444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campus.acm.org</a:t>
            </a:r>
            <a:r>
              <a:rPr lang="en-US" altLang="ja-JP" dirty="0"/>
              <a:t>/public/</a:t>
            </a:r>
            <a:r>
              <a:rPr lang="en-US" altLang="ja-JP" dirty="0" err="1"/>
              <a:t>vcard</a:t>
            </a:r>
            <a:r>
              <a:rPr lang="en-US" altLang="ja-JP" dirty="0"/>
              <a:t>/</a:t>
            </a:r>
            <a:r>
              <a:rPr lang="en-US" altLang="ja-JP" dirty="0" err="1"/>
              <a:t>vcard.cfm?handle</a:t>
            </a:r>
            <a:r>
              <a:rPr lang="en-US" altLang="ja-JP" dirty="0"/>
              <a:t>=</a:t>
            </a:r>
            <a:r>
              <a:rPr lang="en-US" altLang="ja-JP" dirty="0" err="1"/>
              <a:t>tholed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20" y="5235987"/>
            <a:ext cx="1002553" cy="100255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10051" y="5552597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TheDarkTrumpet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51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32" y="0"/>
            <a:ext cx="10057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80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2533"/>
            <a:ext cx="12192000" cy="305113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11095" y="1195967"/>
            <a:ext cx="8698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/>
              <a:t>Docker images associated with this presentation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46459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Bonus Content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 Revolution R and SQL Server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History of Revolution R and acquisition by Microsoft</a:t>
            </a:r>
          </a:p>
          <a:p>
            <a:r>
              <a:rPr lang="en-US" altLang="ja-JP" dirty="0" smtClean="0"/>
              <a:t>Architecture of SQL Server R Services</a:t>
            </a:r>
          </a:p>
          <a:p>
            <a:r>
              <a:rPr lang="en-US" altLang="ja-JP" dirty="0" smtClean="0"/>
              <a:t>Microsoft Deploy R Architecture</a:t>
            </a:r>
          </a:p>
          <a:p>
            <a:r>
              <a:rPr lang="en-US" altLang="ja-JP" smtClean="0"/>
              <a:t>Code Examples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3475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History of R, Revolution R, and R Open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715407" y="1634890"/>
            <a:ext cx="4761186" cy="887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 Appears</a:t>
            </a:r>
          </a:p>
          <a:p>
            <a:pPr algn="ctr"/>
            <a:r>
              <a:rPr lang="en-US" altLang="ja-JP" dirty="0" smtClean="0"/>
              <a:t>(1993)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3715407" y="3452124"/>
            <a:ext cx="4761186" cy="887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Revolution R</a:t>
            </a:r>
          </a:p>
          <a:p>
            <a:pPr algn="ctr"/>
            <a:r>
              <a:rPr lang="en-US" altLang="ja-JP" dirty="0" smtClean="0"/>
              <a:t>(2007)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3715407" y="5269358"/>
            <a:ext cx="4761186" cy="887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Microsoft Open R</a:t>
            </a:r>
          </a:p>
          <a:p>
            <a:pPr algn="ctr"/>
            <a:r>
              <a:rPr lang="en-US" altLang="ja-JP" dirty="0" smtClean="0"/>
              <a:t>(2015)</a:t>
            </a:r>
            <a:endParaRPr kumimoji="1" lang="ja-JP" altLang="en-US" dirty="0"/>
          </a:p>
        </p:txBody>
      </p:sp>
      <p:sp>
        <p:nvSpPr>
          <p:cNvPr id="8" name="下矢印 7"/>
          <p:cNvSpPr/>
          <p:nvPr/>
        </p:nvSpPr>
        <p:spPr>
          <a:xfrm>
            <a:off x="5772807" y="2522482"/>
            <a:ext cx="646386" cy="945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/>
          <p:cNvSpPr/>
          <p:nvPr/>
        </p:nvSpPr>
        <p:spPr>
          <a:xfrm>
            <a:off x="5772807" y="4331572"/>
            <a:ext cx="646386" cy="945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8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Microsoft R Ope</a:t>
            </a:r>
            <a:r>
              <a:rPr lang="en-US" altLang="ja-JP" dirty="0" smtClean="0"/>
              <a:t>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Revolution R rebranded to Microsoft R Open</a:t>
            </a:r>
          </a:p>
          <a:p>
            <a:r>
              <a:rPr lang="en-US" altLang="ja-JP" dirty="0" smtClean="0"/>
              <a:t>Allows some multi-processing capabilities ‘out of the box’</a:t>
            </a:r>
          </a:p>
          <a:p>
            <a:pPr lvl="1"/>
            <a:r>
              <a:rPr lang="en-US" altLang="ja-JP" dirty="0" smtClean="0"/>
              <a:t>Math libraries included with distribution</a:t>
            </a:r>
          </a:p>
          <a:p>
            <a:r>
              <a:rPr kumimoji="1" lang="en-US" altLang="ja-JP" dirty="0" smtClean="0"/>
              <a:t>Interesting integration SQL Server.</a:t>
            </a:r>
          </a:p>
          <a:p>
            <a:r>
              <a:rPr lang="en-US" altLang="ja-JP" dirty="0" smtClean="0"/>
              <a:t>Compatibility with Windows, Linux, and OSX – Also compatible with the standard R distribution.</a:t>
            </a:r>
          </a:p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mran.microsoft.com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07284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Why Revolution/Microsoft R? (IP)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Memory Constraints</a:t>
            </a:r>
          </a:p>
          <a:p>
            <a:pPr lvl="1"/>
            <a:r>
              <a:rPr lang="en-US" altLang="ja-JP" dirty="0" smtClean="0"/>
              <a:t>SQL &amp; </a:t>
            </a:r>
            <a:r>
              <a:rPr lang="en-US" altLang="ja-JP" dirty="0" err="1" smtClean="0"/>
              <a:t>ScaleR</a:t>
            </a:r>
            <a:r>
              <a:rPr lang="en-US" altLang="ja-JP" dirty="0" smtClean="0"/>
              <a:t> (E.g. </a:t>
            </a:r>
            <a:r>
              <a:rPr lang="en-US" altLang="ja-JP" dirty="0" err="1" smtClean="0"/>
              <a:t>RxSqlServerData</a:t>
            </a:r>
            <a:r>
              <a:rPr lang="en-US" altLang="ja-JP" dirty="0" smtClean="0"/>
              <a:t>)</a:t>
            </a:r>
            <a:endParaRPr kumimoji="1" lang="en-US" altLang="ja-JP" dirty="0" smtClean="0"/>
          </a:p>
          <a:p>
            <a:r>
              <a:rPr lang="en-US" altLang="ja-JP" dirty="0" smtClean="0"/>
              <a:t>Parallel Processing required special creation</a:t>
            </a:r>
          </a:p>
          <a:p>
            <a:pPr lvl="1"/>
            <a:r>
              <a:rPr kumimoji="1" lang="en-US" altLang="ja-JP" dirty="0" err="1" smtClean="0"/>
              <a:t>ScaleR</a:t>
            </a:r>
            <a:r>
              <a:rPr kumimoji="1" lang="en-US" altLang="ja-JP" dirty="0" smtClean="0"/>
              <a:t> + Multi-Processing Math/Statistics libraries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68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22788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Microsoft R Open – Architecture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213943" y="4130565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(Client Side)</a:t>
            </a:r>
            <a:endParaRPr kumimoji="1" lang="ja-JP" altLang="en-US" dirty="0"/>
          </a:p>
        </p:txBody>
      </p:sp>
      <p:sp>
        <p:nvSpPr>
          <p:cNvPr id="5" name="スマイル 4"/>
          <p:cNvSpPr/>
          <p:nvPr/>
        </p:nvSpPr>
        <p:spPr>
          <a:xfrm>
            <a:off x="2372710" y="5514811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6025" y="1788387"/>
            <a:ext cx="2144111" cy="658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/>
              <a:t>R-Libraries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824654" y="1788387"/>
            <a:ext cx="1965709" cy="669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Some Multiprocessing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803928" y="2948142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(R-Server)</a:t>
            </a:r>
            <a:endParaRPr kumimoji="1" lang="ja-JP" altLang="en-US" dirty="0"/>
          </a:p>
        </p:txBody>
      </p:sp>
      <p:sp>
        <p:nvSpPr>
          <p:cNvPr id="9" name="スマイル 8"/>
          <p:cNvSpPr/>
          <p:nvPr/>
        </p:nvSpPr>
        <p:spPr>
          <a:xfrm>
            <a:off x="8962695" y="5514811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999897" y="1940623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R-Libraries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9414640" y="1940624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ScaleR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803928" y="4332388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R Client or Microsoft Open R + IDE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5" idx="0"/>
            <a:endCxn id="4" idx="2"/>
          </p:cNvCxnSpPr>
          <p:nvPr/>
        </p:nvCxnSpPr>
        <p:spPr>
          <a:xfrm flipH="1" flipV="1">
            <a:off x="2680137" y="5029200"/>
            <a:ext cx="1" cy="485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6" idx="2"/>
            <a:endCxn id="4" idx="0"/>
          </p:cNvCxnSpPr>
          <p:nvPr/>
        </p:nvCxnSpPr>
        <p:spPr>
          <a:xfrm>
            <a:off x="1608081" y="2446769"/>
            <a:ext cx="1072056" cy="16837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7" idx="2"/>
            <a:endCxn id="4" idx="0"/>
          </p:cNvCxnSpPr>
          <p:nvPr/>
        </p:nvCxnSpPr>
        <p:spPr>
          <a:xfrm flipH="1">
            <a:off x="2680137" y="2457771"/>
            <a:ext cx="1127372" cy="16727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9" idx="0"/>
            <a:endCxn id="12" idx="2"/>
          </p:cNvCxnSpPr>
          <p:nvPr/>
        </p:nvCxnSpPr>
        <p:spPr>
          <a:xfrm flipH="1" flipV="1">
            <a:off x="9270122" y="5231023"/>
            <a:ext cx="1" cy="283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左右矢印 21"/>
          <p:cNvSpPr/>
          <p:nvPr/>
        </p:nvSpPr>
        <p:spPr>
          <a:xfrm>
            <a:off x="8962695" y="3846777"/>
            <a:ext cx="468000" cy="485611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>
            <a:stCxn id="8" idx="0"/>
            <a:endCxn id="10" idx="2"/>
          </p:cNvCxnSpPr>
          <p:nvPr/>
        </p:nvCxnSpPr>
        <p:spPr>
          <a:xfrm flipH="1" flipV="1">
            <a:off x="7918239" y="2473532"/>
            <a:ext cx="1351883" cy="474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stCxn id="8" idx="0"/>
            <a:endCxn id="11" idx="2"/>
          </p:cNvCxnSpPr>
          <p:nvPr/>
        </p:nvCxnSpPr>
        <p:spPr>
          <a:xfrm flipV="1">
            <a:off x="9270122" y="2473533"/>
            <a:ext cx="1062860" cy="4746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柱 28"/>
          <p:cNvSpPr/>
          <p:nvPr/>
        </p:nvSpPr>
        <p:spPr>
          <a:xfrm>
            <a:off x="5485744" y="2414874"/>
            <a:ext cx="1008327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Hadoop</a:t>
            </a:r>
            <a:endParaRPr kumimoji="1" lang="ja-JP" altLang="en-US" dirty="0"/>
          </a:p>
        </p:txBody>
      </p:sp>
      <p:sp>
        <p:nvSpPr>
          <p:cNvPr id="32" name="円柱 31"/>
          <p:cNvSpPr/>
          <p:nvPr/>
        </p:nvSpPr>
        <p:spPr>
          <a:xfrm>
            <a:off x="5515299" y="3887573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SQL</a:t>
            </a:r>
            <a:endParaRPr kumimoji="1" lang="ja-JP" altLang="en-US" dirty="0"/>
          </a:p>
        </p:txBody>
      </p:sp>
      <p:sp>
        <p:nvSpPr>
          <p:cNvPr id="33" name="円柱 32"/>
          <p:cNvSpPr/>
          <p:nvPr/>
        </p:nvSpPr>
        <p:spPr>
          <a:xfrm>
            <a:off x="5485744" y="5357152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FLAT</a:t>
            </a:r>
            <a:endParaRPr kumimoji="1" lang="ja-JP" altLang="en-US" dirty="0"/>
          </a:p>
        </p:txBody>
      </p:sp>
      <p:cxnSp>
        <p:nvCxnSpPr>
          <p:cNvPr id="36" name="直線矢印コネクタ 35"/>
          <p:cNvCxnSpPr>
            <a:stCxn id="29" idx="2"/>
            <a:endCxn id="4" idx="3"/>
          </p:cNvCxnSpPr>
          <p:nvPr/>
        </p:nvCxnSpPr>
        <p:spPr>
          <a:xfrm flipH="1">
            <a:off x="4146330" y="2988939"/>
            <a:ext cx="1339414" cy="159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>
            <a:stCxn id="32" idx="2"/>
            <a:endCxn id="4" idx="3"/>
          </p:cNvCxnSpPr>
          <p:nvPr/>
        </p:nvCxnSpPr>
        <p:spPr>
          <a:xfrm flipH="1">
            <a:off x="4146330" y="4461638"/>
            <a:ext cx="1368969" cy="11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33" idx="2"/>
            <a:endCxn id="4" idx="3"/>
          </p:cNvCxnSpPr>
          <p:nvPr/>
        </p:nvCxnSpPr>
        <p:spPr>
          <a:xfrm flipH="1" flipV="1">
            <a:off x="4146330" y="4579883"/>
            <a:ext cx="1339414" cy="1351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3" idx="4"/>
            <a:endCxn id="8" idx="1"/>
          </p:cNvCxnSpPr>
          <p:nvPr/>
        </p:nvCxnSpPr>
        <p:spPr>
          <a:xfrm flipV="1">
            <a:off x="6464516" y="3397460"/>
            <a:ext cx="1339412" cy="2533757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32" idx="4"/>
            <a:endCxn id="8" idx="1"/>
          </p:cNvCxnSpPr>
          <p:nvPr/>
        </p:nvCxnSpPr>
        <p:spPr>
          <a:xfrm flipV="1">
            <a:off x="6494071" y="3397460"/>
            <a:ext cx="1309857" cy="106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29" idx="4"/>
            <a:endCxn id="8" idx="1"/>
          </p:cNvCxnSpPr>
          <p:nvPr/>
        </p:nvCxnSpPr>
        <p:spPr>
          <a:xfrm>
            <a:off x="6494071" y="2988939"/>
            <a:ext cx="1309857" cy="408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Microsoft R Open – </a:t>
            </a:r>
            <a:r>
              <a:rPr lang="en-US" altLang="ja-JP" dirty="0" smtClean="0"/>
              <a:t>Architecture </a:t>
            </a:r>
            <a:r>
              <a:rPr lang="en-US" altLang="ja-JP" dirty="0" err="1" smtClean="0"/>
              <a:t>cont</a:t>
            </a:r>
            <a:r>
              <a:rPr lang="is-IS" altLang="ja-JP" dirty="0" smtClean="0"/>
              <a:t>…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353498" y="3147524"/>
            <a:ext cx="1623845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(R-Server)</a:t>
            </a:r>
            <a:endParaRPr kumimoji="1" lang="ja-JP" altLang="en-US" dirty="0"/>
          </a:p>
        </p:txBody>
      </p:sp>
      <p:sp>
        <p:nvSpPr>
          <p:cNvPr id="5" name="スマイル 4"/>
          <p:cNvSpPr/>
          <p:nvPr/>
        </p:nvSpPr>
        <p:spPr>
          <a:xfrm>
            <a:off x="6382552" y="5947918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414352" y="1690688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R-Libraries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829095" y="1690689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ScaleR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5218383" y="4744971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R Client or Microsoft Open R + IDE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5" idx="0"/>
            <a:endCxn id="8" idx="2"/>
          </p:cNvCxnSpPr>
          <p:nvPr/>
        </p:nvCxnSpPr>
        <p:spPr>
          <a:xfrm flipH="1" flipV="1">
            <a:off x="6684577" y="5643606"/>
            <a:ext cx="5403" cy="304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柱 12"/>
          <p:cNvSpPr/>
          <p:nvPr/>
        </p:nvSpPr>
        <p:spPr>
          <a:xfrm>
            <a:off x="1992573" y="1854390"/>
            <a:ext cx="1106011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Hadoop</a:t>
            </a:r>
            <a:endParaRPr kumimoji="1" lang="ja-JP" altLang="en-US" dirty="0"/>
          </a:p>
        </p:txBody>
      </p:sp>
      <p:sp>
        <p:nvSpPr>
          <p:cNvPr id="14" name="円柱 13"/>
          <p:cNvSpPr/>
          <p:nvPr/>
        </p:nvSpPr>
        <p:spPr>
          <a:xfrm>
            <a:off x="5374726" y="3002519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SQL</a:t>
            </a:r>
          </a:p>
          <a:p>
            <a:pPr algn="ctr"/>
            <a:r>
              <a:rPr kumimoji="1" lang="en-US" altLang="ja-JP" dirty="0" smtClean="0"/>
              <a:t>Server</a:t>
            </a:r>
          </a:p>
        </p:txBody>
      </p:sp>
      <p:sp>
        <p:nvSpPr>
          <p:cNvPr id="15" name="円柱 14"/>
          <p:cNvSpPr/>
          <p:nvPr/>
        </p:nvSpPr>
        <p:spPr>
          <a:xfrm>
            <a:off x="1992573" y="5107216"/>
            <a:ext cx="1106011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FLAT</a:t>
            </a:r>
            <a:endParaRPr kumimoji="1" lang="ja-JP" altLang="en-US" dirty="0"/>
          </a:p>
        </p:txBody>
      </p:sp>
      <p:sp>
        <p:nvSpPr>
          <p:cNvPr id="40" name="円柱 39"/>
          <p:cNvSpPr/>
          <p:nvPr/>
        </p:nvSpPr>
        <p:spPr>
          <a:xfrm>
            <a:off x="1992573" y="3472094"/>
            <a:ext cx="1106011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Other SQL</a:t>
            </a:r>
            <a:endParaRPr kumimoji="1" lang="ja-JP" altLang="en-US" dirty="0"/>
          </a:p>
        </p:txBody>
      </p:sp>
      <p:sp>
        <p:nvSpPr>
          <p:cNvPr id="41" name="左右矢印 40"/>
          <p:cNvSpPr/>
          <p:nvPr/>
        </p:nvSpPr>
        <p:spPr>
          <a:xfrm rot="5400000">
            <a:off x="6346439" y="4160779"/>
            <a:ext cx="698812" cy="4695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矢印コネクタ 42"/>
          <p:cNvCxnSpPr>
            <a:stCxn id="13" idx="4"/>
            <a:endCxn id="14" idx="2"/>
          </p:cNvCxnSpPr>
          <p:nvPr/>
        </p:nvCxnSpPr>
        <p:spPr>
          <a:xfrm>
            <a:off x="3098584" y="2428455"/>
            <a:ext cx="2276142" cy="114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>
            <a:stCxn id="40" idx="4"/>
            <a:endCxn id="14" idx="2"/>
          </p:cNvCxnSpPr>
          <p:nvPr/>
        </p:nvCxnSpPr>
        <p:spPr>
          <a:xfrm flipV="1">
            <a:off x="3098584" y="3576584"/>
            <a:ext cx="2276142" cy="46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stCxn id="15" idx="4"/>
            <a:endCxn id="14" idx="2"/>
          </p:cNvCxnSpPr>
          <p:nvPr/>
        </p:nvCxnSpPr>
        <p:spPr>
          <a:xfrm flipV="1">
            <a:off x="3098584" y="3576584"/>
            <a:ext cx="2276142" cy="210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>
            <a:stCxn id="6" idx="2"/>
            <a:endCxn id="4" idx="0"/>
          </p:cNvCxnSpPr>
          <p:nvPr/>
        </p:nvCxnSpPr>
        <p:spPr>
          <a:xfrm>
            <a:off x="5332694" y="2223597"/>
            <a:ext cx="1832727" cy="9239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7" idx="2"/>
            <a:endCxn id="4" idx="0"/>
          </p:cNvCxnSpPr>
          <p:nvPr/>
        </p:nvCxnSpPr>
        <p:spPr>
          <a:xfrm flipH="1">
            <a:off x="7165421" y="2223598"/>
            <a:ext cx="582016" cy="9239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6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Microsoft R Open Performance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777" y="1825625"/>
            <a:ext cx="78204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Deploy R</a:t>
            </a:r>
            <a:endParaRPr kumimoji="1" lang="ja-JP" altLang="en-US" dirty="0"/>
          </a:p>
        </p:txBody>
      </p:sp>
      <p:sp>
        <p:nvSpPr>
          <p:cNvPr id="4" name="スマイル 3"/>
          <p:cNvSpPr/>
          <p:nvPr/>
        </p:nvSpPr>
        <p:spPr>
          <a:xfrm>
            <a:off x="1123293" y="5360276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R-Dev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280338" y="1706453"/>
            <a:ext cx="1810407" cy="22071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Deploy-R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75290" y="2260135"/>
            <a:ext cx="1810407" cy="1084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R/</a:t>
            </a:r>
            <a:r>
              <a:rPr kumimoji="1" lang="en-US" altLang="ja-JP" dirty="0" err="1" smtClean="0"/>
              <a:t>OpenR</a:t>
            </a:r>
            <a:r>
              <a:rPr lang="en-US" altLang="ja-JP" dirty="0" smtClean="0"/>
              <a:t> With IDE of Choice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090745" y="1706453"/>
            <a:ext cx="1142568" cy="222293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en-US" altLang="ja-JP" dirty="0" smtClean="0"/>
              <a:t>Services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6" idx="2"/>
            <a:endCxn id="4" idx="0"/>
          </p:cNvCxnSpPr>
          <p:nvPr/>
        </p:nvCxnSpPr>
        <p:spPr>
          <a:xfrm flipH="1">
            <a:off x="1580493" y="3344178"/>
            <a:ext cx="1" cy="20160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6" idx="3"/>
            <a:endCxn id="34" idx="1"/>
          </p:cNvCxnSpPr>
          <p:nvPr/>
        </p:nvCxnSpPr>
        <p:spPr>
          <a:xfrm>
            <a:off x="2485697" y="2802157"/>
            <a:ext cx="564927" cy="7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スマイル 12"/>
          <p:cNvSpPr/>
          <p:nvPr/>
        </p:nvSpPr>
        <p:spPr>
          <a:xfrm>
            <a:off x="9647183" y="5549468"/>
            <a:ext cx="914400" cy="914400"/>
          </a:xfrm>
          <a:prstGeom prst="smileyFac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C#</a:t>
            </a:r>
            <a:r>
              <a:rPr kumimoji="1" lang="en-US" altLang="ja-JP" dirty="0" smtClean="0"/>
              <a:t>-Dev</a:t>
            </a:r>
            <a:endParaRPr kumimoji="1" lang="ja-JP" altLang="en-US" dirty="0"/>
          </a:p>
        </p:txBody>
      </p:sp>
      <p:sp>
        <p:nvSpPr>
          <p:cNvPr id="14" name="角丸四角形 13"/>
          <p:cNvSpPr/>
          <p:nvPr/>
        </p:nvSpPr>
        <p:spPr>
          <a:xfrm>
            <a:off x="8145517" y="3689131"/>
            <a:ext cx="914400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.NET App</a:t>
            </a:r>
            <a:endParaRPr kumimoji="1" lang="ja-JP" altLang="en-US" dirty="0"/>
          </a:p>
        </p:txBody>
      </p:sp>
      <p:sp>
        <p:nvSpPr>
          <p:cNvPr id="15" name="角丸四角形 14"/>
          <p:cNvSpPr/>
          <p:nvPr/>
        </p:nvSpPr>
        <p:spPr>
          <a:xfrm>
            <a:off x="9447491" y="3689131"/>
            <a:ext cx="1279634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/>
              <a:t>JS/Angular</a:t>
            </a:r>
            <a:r>
              <a:rPr kumimoji="1" lang="en-US" altLang="ja-JP" smtClean="0"/>
              <a:t> </a:t>
            </a:r>
            <a:r>
              <a:rPr kumimoji="1" lang="en-US" altLang="ja-JP" dirty="0" smtClean="0"/>
              <a:t>App</a:t>
            </a:r>
            <a:endParaRPr kumimoji="1" lang="ja-JP" altLang="en-US" dirty="0"/>
          </a:p>
        </p:txBody>
      </p:sp>
      <p:sp>
        <p:nvSpPr>
          <p:cNvPr id="16" name="角丸四角形 15"/>
          <p:cNvSpPr/>
          <p:nvPr/>
        </p:nvSpPr>
        <p:spPr>
          <a:xfrm>
            <a:off x="11114689" y="3704896"/>
            <a:ext cx="914400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Other</a:t>
            </a:r>
            <a:r>
              <a:rPr kumimoji="1" lang="en-US" altLang="ja-JP" dirty="0" smtClean="0"/>
              <a:t> App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4" idx="2"/>
            <a:endCxn id="13" idx="1"/>
          </p:cNvCxnSpPr>
          <p:nvPr/>
        </p:nvCxnSpPr>
        <p:spPr>
          <a:xfrm>
            <a:off x="8602717" y="4603531"/>
            <a:ext cx="1178377" cy="10798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5" idx="2"/>
            <a:endCxn id="13" idx="0"/>
          </p:cNvCxnSpPr>
          <p:nvPr/>
        </p:nvCxnSpPr>
        <p:spPr>
          <a:xfrm>
            <a:off x="10087308" y="4603531"/>
            <a:ext cx="17075" cy="945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6" idx="2"/>
            <a:endCxn id="13" idx="7"/>
          </p:cNvCxnSpPr>
          <p:nvPr/>
        </p:nvCxnSpPr>
        <p:spPr>
          <a:xfrm flipH="1">
            <a:off x="10427672" y="4619296"/>
            <a:ext cx="1144217" cy="10640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7" idx="3"/>
            <a:endCxn id="14" idx="0"/>
          </p:cNvCxnSpPr>
          <p:nvPr/>
        </p:nvCxnSpPr>
        <p:spPr>
          <a:xfrm>
            <a:off x="7233313" y="2817922"/>
            <a:ext cx="1369404" cy="871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stCxn id="7" idx="3"/>
            <a:endCxn id="15" idx="0"/>
          </p:cNvCxnSpPr>
          <p:nvPr/>
        </p:nvCxnSpPr>
        <p:spPr>
          <a:xfrm>
            <a:off x="7233313" y="2817922"/>
            <a:ext cx="2853995" cy="871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カギ線コネクタ 30"/>
          <p:cNvCxnSpPr>
            <a:stCxn id="7" idx="3"/>
            <a:endCxn id="16" idx="0"/>
          </p:cNvCxnSpPr>
          <p:nvPr/>
        </p:nvCxnSpPr>
        <p:spPr>
          <a:xfrm>
            <a:off x="7233313" y="2817922"/>
            <a:ext cx="4338576" cy="8869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正方形/長方形 33"/>
          <p:cNvSpPr/>
          <p:nvPr/>
        </p:nvSpPr>
        <p:spPr>
          <a:xfrm>
            <a:off x="3050624" y="1706454"/>
            <a:ext cx="1215592" cy="220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Repo</a:t>
            </a:r>
          </a:p>
          <a:p>
            <a:pPr algn="ctr"/>
            <a:r>
              <a:rPr lang="en-US" altLang="ja-JP" dirty="0" smtClean="0"/>
              <a:t>Manager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067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Most of this is on GitHub</a:t>
            </a:r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bit.ly/2o5kKH5</a:t>
            </a:r>
            <a:endParaRPr lang="en-US" altLang="ja-JP" dirty="0" smtClean="0"/>
          </a:p>
          <a:p>
            <a:pPr marL="0" indent="0" algn="ctr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Docker Images available on </a:t>
            </a:r>
            <a:r>
              <a:rPr lang="en-US" altLang="ja-JP" dirty="0" err="1" smtClean="0">
                <a:solidFill>
                  <a:schemeClr val="accent6">
                    <a:lumMod val="75000"/>
                  </a:schemeClr>
                </a:solidFill>
              </a:rPr>
              <a:t>DockerHub</a:t>
            </a:r>
            <a:endParaRPr lang="en-US" altLang="ja-JP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b="1" dirty="0"/>
              <a:t>https://</a:t>
            </a:r>
            <a:r>
              <a:rPr lang="en-US" altLang="ja-JP" b="1" dirty="0" err="1"/>
              <a:t>hub.docker.com</a:t>
            </a:r>
            <a:r>
              <a:rPr lang="en-US" altLang="ja-JP" b="1" dirty="0"/>
              <a:t>/u/</a:t>
            </a:r>
            <a:r>
              <a:rPr lang="en-US" altLang="ja-JP" b="1" dirty="0" err="1"/>
              <a:t>thedarktrumpet</a:t>
            </a:r>
            <a:r>
              <a:rPr lang="en-US" altLang="ja-JP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33269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RevoScaleR</a:t>
            </a:r>
            <a:r>
              <a:rPr lang="en-US" altLang="ja-JP" dirty="0"/>
              <a:t> </a:t>
            </a:r>
            <a:r>
              <a:rPr lang="en-US" altLang="ja-JP" dirty="0" smtClean="0"/>
              <a:t> - A quick note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Allows computation within SQL Server itself</a:t>
            </a:r>
          </a:p>
          <a:p>
            <a:r>
              <a:rPr lang="en-US" altLang="ja-JP" dirty="0" smtClean="0"/>
              <a:t>Allows pulling information from various data sources, including SQL Server</a:t>
            </a:r>
          </a:p>
          <a:p>
            <a:pPr lvl="1"/>
            <a:r>
              <a:rPr kumimoji="1" lang="en-US" altLang="ja-JP" dirty="0" smtClean="0"/>
              <a:t>Different from ODBC, computation handles on the server itself.</a:t>
            </a:r>
          </a:p>
          <a:p>
            <a:pPr lvl="1"/>
            <a:r>
              <a:rPr lang="en-US" altLang="ja-JP" dirty="0" smtClean="0"/>
              <a:t>Reads data in chunks in a way to optimize reads (processes things in parallel when possible)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17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Who will benefit from this?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Primary Audience are people </a:t>
            </a:r>
            <a:r>
              <a:rPr kumimoji="1" lang="en-US" altLang="ja-JP" dirty="0" smtClean="0"/>
              <a:t>have some experience in data processing.  Previous R knowledge is recommended.</a:t>
            </a:r>
            <a:endParaRPr kumimoji="1" lang="en-US" altLang="ja-JP" dirty="0" smtClean="0"/>
          </a:p>
          <a:p>
            <a:r>
              <a:rPr lang="en-US" altLang="ja-JP" dirty="0" smtClean="0"/>
              <a:t>Anyone who wishes to know more about Docker in the “real world”,</a:t>
            </a:r>
            <a:r>
              <a:rPr lang="en-US" altLang="ja-JP" dirty="0"/>
              <a:t> </a:t>
            </a:r>
            <a:r>
              <a:rPr lang="en-US" altLang="ja-JP" dirty="0" smtClean="0"/>
              <a:t>and how to get up and running quickly</a:t>
            </a:r>
          </a:p>
          <a:p>
            <a:r>
              <a:rPr kumimoji="1" lang="en-US" altLang="ja-JP" dirty="0" smtClean="0"/>
              <a:t>Anyone who wishes to know more about some of the intermediate to advanced topics of Docker.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872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Structure of this talk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/>
              <a:t>Mini-Introduction to all technologies covered</a:t>
            </a:r>
          </a:p>
          <a:p>
            <a:r>
              <a:rPr lang="en-US" altLang="ja-JP" dirty="0" smtClean="0"/>
              <a:t>Working with Docker</a:t>
            </a:r>
          </a:p>
          <a:p>
            <a:r>
              <a:rPr kumimoji="1" lang="en-US" altLang="ja-JP" dirty="0" smtClean="0"/>
              <a:t>Loading data into SQL Server</a:t>
            </a:r>
          </a:p>
          <a:p>
            <a:r>
              <a:rPr lang="en-US" altLang="ja-JP" dirty="0" smtClean="0"/>
              <a:t>Processing data with R</a:t>
            </a:r>
          </a:p>
          <a:p>
            <a:r>
              <a:rPr kumimoji="1" lang="en-US" altLang="ja-JP" dirty="0" smtClean="0"/>
              <a:t>Generating graphs within R</a:t>
            </a:r>
          </a:p>
          <a:p>
            <a:r>
              <a:rPr lang="en-US" altLang="ja-JP" dirty="0" smtClean="0"/>
              <a:t>Examples with Shiny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93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R?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ja-JP" dirty="0" smtClean="0"/>
              <a:t>A statistical programming language</a:t>
            </a:r>
          </a:p>
          <a:p>
            <a:r>
              <a:rPr lang="en-US" altLang="ja-JP" dirty="0" smtClean="0"/>
              <a:t>Written in </a:t>
            </a:r>
            <a:r>
              <a:rPr lang="en-US" altLang="ja-JP" dirty="0" smtClean="0"/>
              <a:t>1993</a:t>
            </a:r>
          </a:p>
          <a:p>
            <a:r>
              <a:rPr lang="en-US" altLang="ja-JP" dirty="0" smtClean="0"/>
              <a:t>Alternative to SAS</a:t>
            </a:r>
          </a:p>
          <a:p>
            <a:r>
              <a:rPr lang="en-US" altLang="ja-JP" dirty="0" smtClean="0"/>
              <a:t>Free and Open Source</a:t>
            </a:r>
            <a:endParaRPr lang="en-US" altLang="ja-JP" dirty="0" smtClean="0"/>
          </a:p>
          <a:p>
            <a:r>
              <a:rPr kumimoji="1" lang="en-US" altLang="ja-JP" dirty="0" smtClean="0"/>
              <a:t>*LOTS* of libraries</a:t>
            </a:r>
          </a:p>
          <a:p>
            <a:r>
              <a:rPr lang="en-US" altLang="ja-JP" dirty="0" smtClean="0"/>
              <a:t>*MANY* references</a:t>
            </a:r>
          </a:p>
          <a:p>
            <a:pPr lvl="1"/>
            <a:r>
              <a:rPr kumimoji="1" lang="en-US" altLang="ja-JP" dirty="0" err="1" smtClean="0"/>
              <a:t>Pluralsight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Many books on everything from Data Management to Processing to Data Mining to Reporting</a:t>
            </a:r>
          </a:p>
          <a:p>
            <a:r>
              <a:rPr lang="en-US" altLang="ja-JP" dirty="0">
                <a:hlinkClick r:id="rId2"/>
              </a:rPr>
              <a:t>https://cran.r-project.org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r>
              <a:rPr kumimoji="1" lang="en-US" altLang="ja-JP" dirty="0" smtClean="0"/>
              <a:t>Features:</a:t>
            </a:r>
          </a:p>
          <a:p>
            <a:pPr lvl="1"/>
            <a:r>
              <a:rPr lang="en-US" altLang="ja-JP" dirty="0" smtClean="0"/>
              <a:t>Wide range of IDEs available</a:t>
            </a:r>
          </a:p>
          <a:p>
            <a:pPr lvl="1"/>
            <a:r>
              <a:rPr kumimoji="1" lang="en-US" altLang="ja-JP" dirty="0" smtClean="0"/>
              <a:t>REPL Support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91" y="203013"/>
            <a:ext cx="2138898" cy="16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3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</a:t>
            </a:r>
            <a:r>
              <a:rPr kumimoji="1" lang="en-US" altLang="ja-JP" dirty="0" err="1" smtClean="0"/>
              <a:t>RStudio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IDE for working with R</a:t>
            </a:r>
          </a:p>
          <a:p>
            <a:r>
              <a:rPr lang="en-US" altLang="ja-JP" dirty="0" smtClean="0"/>
              <a:t>Linux/OSX/Windows is supported</a:t>
            </a:r>
          </a:p>
          <a:p>
            <a:r>
              <a:rPr kumimoji="1" lang="en-US" altLang="ja-JP" dirty="0" smtClean="0"/>
              <a:t>REPL-like environment</a:t>
            </a:r>
          </a:p>
          <a:p>
            <a:r>
              <a:rPr lang="en-US" altLang="ja-JP" dirty="0" smtClean="0"/>
              <a:t>Ability to view graphs, run Shiny apps, etc.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395" y="479399"/>
            <a:ext cx="3125393" cy="10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Shiny?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 web-like environment</a:t>
            </a:r>
          </a:p>
          <a:p>
            <a:r>
              <a:rPr lang="en-US" altLang="ja-JP" dirty="0" smtClean="0"/>
              <a:t>Many abstractions, easy to implement</a:t>
            </a:r>
          </a:p>
          <a:p>
            <a:r>
              <a:rPr kumimoji="1" lang="en-US" altLang="ja-JP" dirty="0" smtClean="0"/>
              <a:t>Cloud-based hosting as well as on premise</a:t>
            </a:r>
          </a:p>
        </p:txBody>
      </p:sp>
    </p:spTree>
    <p:extLst>
      <p:ext uri="{BB962C8B-B14F-4D97-AF65-F5344CB8AC3E}">
        <p14:creationId xmlns:p14="http://schemas.microsoft.com/office/powerpoint/2010/main" val="358549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What is MSSQL?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Stands for Microsoft SQL Server</a:t>
            </a:r>
          </a:p>
          <a:p>
            <a:r>
              <a:rPr lang="en-US" altLang="ja-JP" dirty="0" smtClean="0"/>
              <a:t>Was exclusive to Windows, but now runs on Linux/OSX</a:t>
            </a:r>
          </a:p>
          <a:p>
            <a:r>
              <a:rPr kumimoji="1" lang="en-US" altLang="ja-JP" dirty="0" smtClean="0"/>
              <a:t>Lots of reporting extensions</a:t>
            </a:r>
          </a:p>
          <a:p>
            <a:pPr lvl="1"/>
            <a:r>
              <a:rPr lang="en-US" altLang="ja-JP" dirty="0" smtClean="0"/>
              <a:t>SSRS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SQL Server Reporting Services</a:t>
            </a:r>
          </a:p>
          <a:p>
            <a:pPr lvl="1"/>
            <a:r>
              <a:rPr kumimoji="1" lang="en-US" altLang="ja-JP" dirty="0" smtClean="0"/>
              <a:t>SSAS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 SQL Server Analysis Services</a:t>
            </a:r>
          </a:p>
          <a:p>
            <a:pPr lvl="1"/>
            <a:r>
              <a:rPr lang="en-US" altLang="ja-JP" dirty="0" smtClean="0"/>
              <a:t>Mobile Report Builder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370" y="365125"/>
            <a:ext cx="1524320" cy="12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2090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7693</TotalTime>
  <Words>905</Words>
  <Application>Microsoft Macintosh PowerPoint</Application>
  <PresentationFormat>ワイド画面</PresentationFormat>
  <Paragraphs>195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Mangal</vt:lpstr>
      <vt:lpstr>Yu Gothic</vt:lpstr>
      <vt:lpstr>Yu Gothic Light</vt:lpstr>
      <vt:lpstr>Arial</vt:lpstr>
      <vt:lpstr>ホワイト</vt:lpstr>
      <vt:lpstr>Intermediate R R, Rstudio, Shiny </vt:lpstr>
      <vt:lpstr>A little bit about me...</vt:lpstr>
      <vt:lpstr>Where to get this code?</vt:lpstr>
      <vt:lpstr>Who will benefit from this?</vt:lpstr>
      <vt:lpstr>Structure of this talk</vt:lpstr>
      <vt:lpstr>What is R?</vt:lpstr>
      <vt:lpstr>What is RStudio?</vt:lpstr>
      <vt:lpstr>What is Shiny?</vt:lpstr>
      <vt:lpstr>What is MSSQL?</vt:lpstr>
      <vt:lpstr>What is Docker?</vt:lpstr>
      <vt:lpstr>PowerPoint プレゼンテーション</vt:lpstr>
      <vt:lpstr>Acquiring Images</vt:lpstr>
      <vt:lpstr>Acquiring Images</vt:lpstr>
      <vt:lpstr>Working with Docker</vt:lpstr>
      <vt:lpstr>PowerPoint プレゼンテーション</vt:lpstr>
      <vt:lpstr>Loading data into SQL Server</vt:lpstr>
      <vt:lpstr>PowerPoint プレゼンテーション</vt:lpstr>
      <vt:lpstr>Demo...</vt:lpstr>
      <vt:lpstr>Where to get this code?</vt:lpstr>
      <vt:lpstr>PowerPoint プレゼンテーション</vt:lpstr>
      <vt:lpstr>PowerPoint プレゼンテーション</vt:lpstr>
      <vt:lpstr>Bonus Content – Revolution R and SQL Server</vt:lpstr>
      <vt:lpstr>History of R, Revolution R, and R Open</vt:lpstr>
      <vt:lpstr>What is Microsoft R Open</vt:lpstr>
      <vt:lpstr>Why Revolution/Microsoft R? (IP)</vt:lpstr>
      <vt:lpstr>Microsoft R Open – Architecture</vt:lpstr>
      <vt:lpstr>Microsoft R Open – Architecture cont…</vt:lpstr>
      <vt:lpstr>Microsoft R Open Performance</vt:lpstr>
      <vt:lpstr>Deploy R</vt:lpstr>
      <vt:lpstr>RevoScaleR  - A quick note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R, Rstudio, Shiny </dc:title>
  <dc:creator>David Thole</dc:creator>
  <cp:lastModifiedBy>Thole, David M</cp:lastModifiedBy>
  <cp:revision>24</cp:revision>
  <dcterms:created xsi:type="dcterms:W3CDTF">2017-03-22T16:57:21Z</dcterms:created>
  <dcterms:modified xsi:type="dcterms:W3CDTF">2017-07-21T17:06:02Z</dcterms:modified>
</cp:coreProperties>
</file>